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</p:sldIdLst>
  <p:sldSz cx="17610138" cy="990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9" autoAdjust="0"/>
    <p:restoredTop sz="94660"/>
  </p:normalViewPr>
  <p:slideViewPr>
    <p:cSldViewPr snapToGrid="0">
      <p:cViewPr varScale="1">
        <p:scale>
          <a:sx n="46" d="100"/>
          <a:sy n="46" d="100"/>
        </p:scale>
        <p:origin x="4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1A22C-C6FF-44AD-A3A1-17BDD87FF282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1979B-8113-4CC7-B6CD-0244B39C5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67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1979B-8113-4CC7-B6CD-0244B39C58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44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00241-633C-E44B-3EA8-48A959D8A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EAA448-6518-06D6-4AD9-2BA103C91A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D9A6A0-D179-84B1-9816-3F94037FB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CE675-F001-2733-1457-C698ED9D7D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1979B-8113-4CC7-B6CD-0244B39C58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64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BA6EC-D9DF-0B13-5EB1-3A1FF7749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057BD4-AC0D-D033-B294-2DB18BE50B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B8625A-4711-5DCF-4348-E40CA5442A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3E059-955A-8703-5126-8C8CC233A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1979B-8113-4CC7-B6CD-0244B39C58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86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79BBC-3D41-EE2F-7A85-76A3B4710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7FF60A-C03A-3C32-5997-7FBD5CDA78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B7498B-77FC-2F28-0F1E-E4BCC7AEB1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B3CD6-A79A-FF29-A9D6-C36D545245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1979B-8113-4CC7-B6CD-0244B39C58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15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8BCF8-9908-1B2E-3B8B-DA5A7F84C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26DFC1-810B-BFA8-B7C9-2A85C0B8C1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45F7EB-40FA-72A8-FB30-5D4D73C74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67915-CC2D-C0FF-67B9-DECCD11FF6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1979B-8113-4CC7-B6CD-0244B39C58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28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17C78-C9D1-4F25-BC48-C56A22245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0BC667-E166-11A5-2771-3BCD507A3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620066-DECF-F5C8-BF0E-C3F383FF2C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F3973-D352-A0B6-316F-409C1AAD30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1979B-8113-4CC7-B6CD-0244B39C58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90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A5E20-5328-8389-B8FB-A18FF37F1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D8DE4-0805-DD6A-6CAC-DA90A2D555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F88D87-B7E2-8505-C20A-0F202915C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F6A37-6395-A84D-DBAD-6515E2A02A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1979B-8113-4CC7-B6CD-0244B39C58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05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B11A0-78B1-42AA-F03C-D0118C52C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9B0C40-7232-B43E-5322-15E8C53112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D6137E-1B57-9DF5-B49F-34D1D2971E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CF7F4-30C9-273A-4BF0-40652BAAB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1979B-8113-4CC7-B6CD-0244B39C58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99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1267" y="1621191"/>
            <a:ext cx="13207604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1267" y="5202944"/>
            <a:ext cx="13207604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9385-6382-4EB0-8C18-274B341735D5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7218-589F-4B46-9608-00DCFF6F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9385-6382-4EB0-8C18-274B341735D5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7218-589F-4B46-9608-00DCFF6F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08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602255" y="527403"/>
            <a:ext cx="379718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0697" y="527403"/>
            <a:ext cx="11171431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9385-6382-4EB0-8C18-274B341735D5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7218-589F-4B46-9608-00DCFF6F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80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9385-6382-4EB0-8C18-274B341735D5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7218-589F-4B46-9608-00DCFF6F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69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525" y="2469622"/>
            <a:ext cx="15188744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1525" y="6629225"/>
            <a:ext cx="15188744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82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82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82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82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82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82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82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82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9385-6382-4EB0-8C18-274B341735D5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7218-589F-4B46-9608-00DCFF6F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73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0697" y="2637014"/>
            <a:ext cx="7484309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132" y="2637014"/>
            <a:ext cx="7484309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9385-6382-4EB0-8C18-274B341735D5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7218-589F-4B46-9608-00DCFF6F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07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1" y="527404"/>
            <a:ext cx="15188744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2991" y="2428347"/>
            <a:ext cx="744991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2991" y="3618442"/>
            <a:ext cx="744991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15133" y="2428347"/>
            <a:ext cx="7486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15133" y="3618442"/>
            <a:ext cx="7486602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9385-6382-4EB0-8C18-274B341735D5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7218-589F-4B46-9608-00DCFF6F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21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9385-6382-4EB0-8C18-274B341735D5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7218-589F-4B46-9608-00DCFF6F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16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9385-6382-4EB0-8C18-274B341735D5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7218-589F-4B46-9608-00DCFF6F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74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9385-6382-4EB0-8C18-274B341735D5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7218-589F-4B46-9608-00DCFF6F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65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6603" y="1426281"/>
            <a:ext cx="8915132" cy="7039681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9385-6382-4EB0-8C18-274B341735D5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7218-589F-4B46-9608-00DCFF6F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9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0697" y="527404"/>
            <a:ext cx="15188744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0697" y="2637014"/>
            <a:ext cx="15188744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EB9385-6382-4EB0-8C18-274B341735D5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587218-589F-4B46-9608-00DCFF6F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9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hyperlink" Target="http://www.oleska.cz/skol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AB556-5AE8-71FC-41CB-FEBBDCEEC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1694" y="254977"/>
            <a:ext cx="17414543" cy="1257293"/>
          </a:xfrm>
        </p:spPr>
        <p:txBody>
          <a:bodyPr>
            <a:normAutofit fontScale="90000"/>
          </a:bodyPr>
          <a:lstStyle/>
          <a:p>
            <a:r>
              <a:rPr lang="cs-CZ" dirty="0"/>
              <a:t>Oleška – nově otevřená základní škola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2B911-D758-1583-7E60-41D83CF2F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75" y="156414"/>
            <a:ext cx="1265159" cy="13820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8D104D-F931-D82F-2D16-0EFAD712E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449" y="1538435"/>
            <a:ext cx="4522046" cy="3198438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9DE99C8-0DBC-3B16-173A-5A95FEE9AFBF}"/>
              </a:ext>
            </a:extLst>
          </p:cNvPr>
          <p:cNvSpPr txBox="1">
            <a:spLocks/>
          </p:cNvSpPr>
          <p:nvPr/>
        </p:nvSpPr>
        <p:spPr>
          <a:xfrm>
            <a:off x="-271458" y="1856714"/>
            <a:ext cx="4855417" cy="5576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None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0380" indent="0" algn="ctr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None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20759" indent="0" algn="ctr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1139" indent="0" algn="ctr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None/>
              <a:defRPr sz="23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41519" indent="0" algn="ctr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None/>
              <a:defRPr sz="23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01898" indent="0" algn="ctr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None/>
              <a:defRPr sz="23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78" indent="0" algn="ctr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None/>
              <a:defRPr sz="23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22658" indent="0" algn="ctr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None/>
              <a:defRPr sz="23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83037" indent="0" algn="ctr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None/>
              <a:defRPr sz="23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Otevřeno od </a:t>
            </a:r>
            <a:b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1.září 2025</a:t>
            </a:r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 více informací volejte:</a:t>
            </a:r>
            <a:b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725 909 703</a:t>
            </a:r>
          </a:p>
          <a:p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Zápis dětí do 1.třídy ZŠ proběhne:</a:t>
            </a:r>
          </a:p>
          <a:p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10.dubna 2025</a:t>
            </a:r>
          </a:p>
          <a:p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 13,30 do 17 hodin</a:t>
            </a:r>
          </a:p>
          <a:p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zasedací místnosti OÚ v Olešce</a:t>
            </a:r>
          </a:p>
          <a:p>
            <a:endParaRPr lang="en-US" sz="240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EDD1098-9C00-3521-7720-E7AF5A7449A8}"/>
              </a:ext>
            </a:extLst>
          </p:cNvPr>
          <p:cNvSpPr txBox="1">
            <a:spLocks/>
          </p:cNvSpPr>
          <p:nvPr/>
        </p:nvSpPr>
        <p:spPr>
          <a:xfrm>
            <a:off x="13026181" y="1829021"/>
            <a:ext cx="4583957" cy="480221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9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Více informací:</a:t>
            </a:r>
            <a:br>
              <a:rPr lang="cs-CZ" sz="9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9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www.oleska.cz/skola</a:t>
            </a:r>
            <a:endParaRPr lang="cs-CZ" sz="9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9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9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nové škole Vám můžeme nabídnout:</a:t>
            </a:r>
          </a:p>
          <a:p>
            <a:pPr marL="355600" indent="-355600" algn="l">
              <a:buFont typeface="Arial" panose="020B0604020202020204" pitchFamily="34" charset="0"/>
              <a:buChar char="•"/>
            </a:pPr>
            <a:r>
              <a:rPr lang="cs-CZ" sz="9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Rodinné prostředí</a:t>
            </a:r>
          </a:p>
          <a:p>
            <a:pPr marL="355600" indent="-355600" algn="l">
              <a:buFont typeface="Arial" panose="020B0604020202020204" pitchFamily="34" charset="0"/>
              <a:buChar char="•"/>
            </a:pPr>
            <a:r>
              <a:rPr lang="cs-CZ" sz="9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Vstřícný kolektiv</a:t>
            </a:r>
          </a:p>
          <a:p>
            <a:pPr marL="355600" indent="-355600" algn="l">
              <a:buFont typeface="Arial" panose="020B0604020202020204" pitchFamily="34" charset="0"/>
              <a:buChar char="•"/>
            </a:pPr>
            <a:r>
              <a:rPr lang="cs-CZ" sz="9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Individuální přístup</a:t>
            </a:r>
          </a:p>
          <a:p>
            <a:pPr marL="355600" indent="-355600" algn="l">
              <a:buFont typeface="Arial" panose="020B0604020202020204" pitchFamily="34" charset="0"/>
              <a:buChar char="•"/>
            </a:pPr>
            <a:r>
              <a:rPr lang="cs-CZ" sz="9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Nové a moderní vybavení</a:t>
            </a:r>
          </a:p>
          <a:p>
            <a:pPr marL="355600" indent="-355600" algn="l">
              <a:buFont typeface="Arial" panose="020B0604020202020204" pitchFamily="34" charset="0"/>
              <a:buChar char="•"/>
            </a:pPr>
            <a:r>
              <a:rPr lang="cs-CZ" sz="9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Menší kolektiv ve třídě</a:t>
            </a:r>
          </a:p>
          <a:p>
            <a:pPr marL="355600" indent="-355600" algn="l">
              <a:buFont typeface="Arial" panose="020B0604020202020204" pitchFamily="34" charset="0"/>
              <a:buChar char="•"/>
            </a:pPr>
            <a:r>
              <a:rPr lang="cs-CZ" sz="9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Ranní i odpolední školní družina</a:t>
            </a:r>
          </a:p>
          <a:p>
            <a:pPr marL="355600" indent="-355600" algn="l">
              <a:buFont typeface="Arial" panose="020B0604020202020204" pitchFamily="34" charset="0"/>
              <a:buChar char="•"/>
            </a:pPr>
            <a:r>
              <a:rPr lang="cs-CZ" sz="9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Přípravná třída pro děti s uděleným odkladem školní docházky </a:t>
            </a:r>
          </a:p>
          <a:p>
            <a:pPr algn="l"/>
            <a:endParaRPr lang="cs-CZ" sz="1000" dirty="0"/>
          </a:p>
          <a:p>
            <a:endParaRPr lang="en-US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89B664-C254-C2E7-F1DD-7409ED9D7023}"/>
              </a:ext>
            </a:extLst>
          </p:cNvPr>
          <p:cNvSpPr txBox="1"/>
          <p:nvPr/>
        </p:nvSpPr>
        <p:spPr>
          <a:xfrm>
            <a:off x="3992097" y="6975681"/>
            <a:ext cx="134527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Škola bude otevřena v místě bývalé základní školy. Budova prošla rozsáhlou rekonstrukcí, která odpovídá požadavkům moderního školství. V toto smyslu je koncipováno i vybavení pro výuku.</a:t>
            </a:r>
          </a:p>
          <a:p>
            <a:r>
              <a:rPr lang="cs-CZ" sz="3200" dirty="0"/>
              <a:t>Velikou předností je zrealizovaná zahrada, která může být využita nejen k výuce, ale i k odpočinku.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white car parked in front of a building&#10;&#10;Description automatically generated">
            <a:extLst>
              <a:ext uri="{FF2B5EF4-FFF2-40B4-BE49-F238E27FC236}">
                <a16:creationId xmlns:a16="http://schemas.microsoft.com/office/drawing/2014/main" id="{772FAB4D-C784-074D-4710-376BD33F4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18" y="3780515"/>
            <a:ext cx="5710863" cy="32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48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164A8A-BA3D-0B80-18C0-AB12B4686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406CB-3FF2-98F6-A191-F644EF996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306" y="269110"/>
            <a:ext cx="17414543" cy="1257293"/>
          </a:xfrm>
        </p:spPr>
        <p:txBody>
          <a:bodyPr>
            <a:noAutofit/>
          </a:bodyPr>
          <a:lstStyle/>
          <a:p>
            <a:r>
              <a:rPr lang="cs-CZ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Vize Základní škol</a:t>
            </a:r>
            <a:r>
              <a:rPr lang="cs-CZ" sz="6000" dirty="0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r>
              <a:rPr lang="cs-CZ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Oleška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818010-BCC2-1F9D-DD53-824F198F9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75" y="156414"/>
            <a:ext cx="1265159" cy="13820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6E96FC-0B66-4BD8-6CEF-B780910FAD20}"/>
              </a:ext>
            </a:extLst>
          </p:cNvPr>
          <p:cNvSpPr txBox="1"/>
          <p:nvPr/>
        </p:nvSpPr>
        <p:spPr>
          <a:xfrm>
            <a:off x="4401511" y="1867604"/>
            <a:ext cx="8807116" cy="7622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tabLst>
                <a:tab pos="273050" algn="l"/>
              </a:tabLst>
            </a:pPr>
            <a:r>
              <a:rPr lang="cs-CZ" sz="1800" b="1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Personální oblast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Kvalifikovaný učitelský sbor motivovaný k dalšímu vzdělávání (dle osobní domluvy, dobrovolnosti a vlastního výběru)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Spolupráce se školním psychologem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Výchovný poradce a metodik prevence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 případě potřeby kvalifikovaný asistent pedagoga</a:t>
            </a:r>
          </a:p>
          <a:p>
            <a:pPr algn="ctr">
              <a:spcAft>
                <a:spcPts val="800"/>
              </a:spcAft>
              <a:tabLst>
                <a:tab pos="273050" algn="l"/>
              </a:tabLst>
            </a:pPr>
            <a:r>
              <a:rPr lang="cs-CZ" sz="1800" b="1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Organizační a PR oblast 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Kvalitní spolupráce a informovanost rodičů a zákonných zástupců (email, školní informační </a:t>
            </a:r>
            <a:r>
              <a:rPr lang="cs-CZ" sz="1800" dirty="0" err="1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systém,osobní</a:t>
            </a: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setkání – tripartity, sociální </a:t>
            </a:r>
            <a:r>
              <a:rPr lang="cs-CZ" sz="1800" dirty="0" err="1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sítě,webové</a:t>
            </a: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stránky, dny otevřených dveří)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Spolupráce v rámci školy na všech úrovních (ZŠ, </a:t>
            </a:r>
            <a:r>
              <a:rPr lang="cs-CZ" sz="1800" dirty="0" err="1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ŠD,nepedagogičtí</a:t>
            </a: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zaměstnanci)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Efektivnost organizace školy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Spolupráce s obcí a místními organizacemi (programy k různým výročím, s hasiči, společenské akce pro širokou veřejnost)</a:t>
            </a:r>
          </a:p>
          <a:p>
            <a:pPr algn="ctr">
              <a:spcAft>
                <a:spcPts val="800"/>
              </a:spcAft>
              <a:tabLst>
                <a:tab pos="273050" algn="l"/>
              </a:tabLst>
            </a:pPr>
            <a:r>
              <a:rPr lang="cs-CZ" sz="1800" b="1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Mimoškolní výuka: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Organizace ranní a odpolední družiny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Organizace kroužků</a:t>
            </a:r>
          </a:p>
          <a:p>
            <a:pPr algn="just">
              <a:spcAft>
                <a:spcPts val="800"/>
              </a:spcAft>
              <a:tabLst>
                <a:tab pos="273050" algn="l"/>
              </a:tabLst>
            </a:pPr>
            <a:endParaRPr lang="cs-CZ" sz="1800" dirty="0">
              <a:ln>
                <a:noFill/>
              </a:ln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Tato vize je zpracována jako podklad pro přípravné jednání s rodiči. Vize bude upravována dle probíhajících událostí (zápis do školy, výběr pedagogických pracovníků na základě počtu přijatých dětí, dle konečného vybavení prostor školy, dle technického vybavení školy a zpracovaného ŠVP dle platného RVP).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725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460270-2B94-F7A2-6CFB-68690574B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A2CAE-FC53-5133-6A36-8B11B7A86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1142"/>
            <a:ext cx="17414543" cy="1257293"/>
          </a:xfrm>
        </p:spPr>
        <p:txBody>
          <a:bodyPr>
            <a:normAutofit fontScale="90000"/>
          </a:bodyPr>
          <a:lstStyle/>
          <a:p>
            <a:r>
              <a:rPr lang="cs-CZ"/>
              <a:t>Nově vybavené učebny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CB4F13-BCE8-CA84-355A-1044EE614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75" y="156414"/>
            <a:ext cx="1265159" cy="13820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20E8E6-2032-679F-60FA-CA51B09406D0}"/>
              </a:ext>
            </a:extLst>
          </p:cNvPr>
          <p:cNvSpPr txBox="1"/>
          <p:nvPr/>
        </p:nvSpPr>
        <p:spPr>
          <a:xfrm>
            <a:off x="2033362" y="5511171"/>
            <a:ext cx="54094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/>
              <a:t>Učebny až pro třicet žáků s novým nábytkem a interaktivní tabulí</a:t>
            </a:r>
          </a:p>
          <a:p>
            <a:endParaRPr lang="en-US"/>
          </a:p>
          <a:p>
            <a:endParaRPr lang="en-US" dirty="0"/>
          </a:p>
        </p:txBody>
      </p:sp>
      <p:pic>
        <p:nvPicPr>
          <p:cNvPr id="14" name="Picture 13" descr="A room with desks and chairs&#10;&#10;Description automatically generated">
            <a:extLst>
              <a:ext uri="{FF2B5EF4-FFF2-40B4-BE49-F238E27FC236}">
                <a16:creationId xmlns:a16="http://schemas.microsoft.com/office/drawing/2014/main" id="{8496C0D2-0D77-1FAF-E1B2-37990DABD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57" y="1625717"/>
            <a:ext cx="7938414" cy="3240000"/>
          </a:xfrm>
          <a:prstGeom prst="rect">
            <a:avLst/>
          </a:prstGeom>
        </p:spPr>
      </p:pic>
      <p:pic>
        <p:nvPicPr>
          <p:cNvPr id="16" name="Picture 15" descr="A room with desks and chairs&#10;&#10;Description automatically generated">
            <a:extLst>
              <a:ext uri="{FF2B5EF4-FFF2-40B4-BE49-F238E27FC236}">
                <a16:creationId xmlns:a16="http://schemas.microsoft.com/office/drawing/2014/main" id="{D71C55BB-BCD5-A9AF-AA19-B3A313EEC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068" y="1663163"/>
            <a:ext cx="7938415" cy="324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4F62AF-E1A5-2E6C-369E-BBA1683D77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068" y="4953000"/>
            <a:ext cx="7938415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06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698F78-7AA2-F516-16CB-28C51C6CB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AAFDB-8D38-8356-84D6-E572B6776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306" y="269110"/>
            <a:ext cx="17414543" cy="1257293"/>
          </a:xfrm>
        </p:spPr>
        <p:txBody>
          <a:bodyPr>
            <a:normAutofit fontScale="90000"/>
          </a:bodyPr>
          <a:lstStyle/>
          <a:p>
            <a:r>
              <a:rPr lang="cs-CZ"/>
              <a:t>Zahradní učebna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4482B-BADD-61AE-9918-FF30021FB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75" y="156414"/>
            <a:ext cx="1265159" cy="13820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3A0CE8-0E32-1EAE-BD86-A67EDEBA0120}"/>
              </a:ext>
            </a:extLst>
          </p:cNvPr>
          <p:cNvSpPr txBox="1"/>
          <p:nvPr/>
        </p:nvSpPr>
        <p:spPr>
          <a:xfrm>
            <a:off x="6241028" y="2632156"/>
            <a:ext cx="52695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Ve slunných dnech budou moci žáci využívat venkovní učebnu v zahradě školy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CC9D46-B0FF-221D-E4FE-256CC33A8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3753" y="1713985"/>
            <a:ext cx="5667484" cy="39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64B461-580B-0770-C7A6-877F5678D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323" y="5790549"/>
            <a:ext cx="5675430" cy="396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41E7D5-C0AA-223F-869A-FF3B4D064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693" y="1830549"/>
            <a:ext cx="565714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5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1BEA43-CB0A-8F55-C42F-57D13C179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kitchen with a large counter&#10;&#10;Description automatically generated with medium confidence">
            <a:extLst>
              <a:ext uri="{FF2B5EF4-FFF2-40B4-BE49-F238E27FC236}">
                <a16:creationId xmlns:a16="http://schemas.microsoft.com/office/drawing/2014/main" id="{3CEF372E-C1DA-333A-F7DC-9E3361C98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49"/>
          <a:stretch/>
        </p:blipFill>
        <p:spPr>
          <a:xfrm>
            <a:off x="201861" y="1745913"/>
            <a:ext cx="7376575" cy="3976014"/>
          </a:xfrm>
          <a:prstGeom prst="rect">
            <a:avLst/>
          </a:prstGeom>
        </p:spPr>
      </p:pic>
      <p:pic>
        <p:nvPicPr>
          <p:cNvPr id="7" name="Picture 6" descr="A kitchen with a large countertop&#10;&#10;Description automatically generated with medium confidence">
            <a:extLst>
              <a:ext uri="{FF2B5EF4-FFF2-40B4-BE49-F238E27FC236}">
                <a16:creationId xmlns:a16="http://schemas.microsoft.com/office/drawing/2014/main" id="{EB4EEB7E-2FDE-4511-61A2-9E04537AA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8"/>
          <a:stretch/>
        </p:blipFill>
        <p:spPr>
          <a:xfrm>
            <a:off x="201861" y="5941437"/>
            <a:ext cx="7376574" cy="36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27862F-645B-297D-6062-7E98699D4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306" y="269110"/>
            <a:ext cx="17414543" cy="1257293"/>
          </a:xfrm>
        </p:spPr>
        <p:txBody>
          <a:bodyPr>
            <a:normAutofit fontScale="90000"/>
          </a:bodyPr>
          <a:lstStyle/>
          <a:p>
            <a:r>
              <a:rPr lang="en-US" dirty="0"/>
              <a:t>V</a:t>
            </a:r>
            <a:r>
              <a:rPr lang="cs-CZ" dirty="0" err="1"/>
              <a:t>ýdejna</a:t>
            </a:r>
            <a:r>
              <a:rPr lang="cs-CZ" dirty="0"/>
              <a:t> obědů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F8FDF8-7714-78E1-EB47-CD4423694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775" y="156414"/>
            <a:ext cx="1265159" cy="13820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9C7334-0809-49A1-12B8-6F614F56A8EA}"/>
              </a:ext>
            </a:extLst>
          </p:cNvPr>
          <p:cNvSpPr txBox="1"/>
          <p:nvPr/>
        </p:nvSpPr>
        <p:spPr>
          <a:xfrm>
            <a:off x="9825139" y="1844457"/>
            <a:ext cx="564350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Zcela nová výdejna obědů, která splňuje nejpřísnější hygienické předpisy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15" name="Picture 14" descr="A kitchen with a metal counter&#10;&#10;Description automatically generated with medium confidence">
            <a:extLst>
              <a:ext uri="{FF2B5EF4-FFF2-40B4-BE49-F238E27FC236}">
                <a16:creationId xmlns:a16="http://schemas.microsoft.com/office/drawing/2014/main" id="{C6A0C772-8F66-74E9-1295-B290D81B2C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72" y="4488874"/>
            <a:ext cx="9133922" cy="505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87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AD103E-5D28-EADC-5CFE-3A9321262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AD7FC-A760-0D83-B7E1-2E0DA7AA6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306" y="269110"/>
            <a:ext cx="17414543" cy="1257293"/>
          </a:xfrm>
        </p:spPr>
        <p:txBody>
          <a:bodyPr>
            <a:noAutofit/>
          </a:bodyPr>
          <a:lstStyle/>
          <a:p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PaedDr. Jana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Novotná</a:t>
            </a:r>
            <a:r>
              <a:rPr lang="cs-CZ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nar.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1964</a:t>
            </a:r>
            <a:endParaRPr lang="cs-CZ" sz="6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54FDCC-FCAE-688C-0F95-5D508EEC3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75" y="156414"/>
            <a:ext cx="1265159" cy="13820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8FCC79-D033-9F72-3968-39D5F7424F1B}"/>
              </a:ext>
            </a:extLst>
          </p:cNvPr>
          <p:cNvSpPr txBox="1"/>
          <p:nvPr/>
        </p:nvSpPr>
        <p:spPr>
          <a:xfrm>
            <a:off x="486775" y="1880921"/>
            <a:ext cx="5643502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Vzdělání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státní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rigorózní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zkouška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titul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PaedDr.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PF Ústí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nad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Labem –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Učitelství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pro 2.a 3.stupeň 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aprobace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ČJ –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Dě</a:t>
            </a:r>
            <a:endParaRPr lang="cs-CZ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endParaRPr lang="cs-CZ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Praxe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2021 -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dosud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ZŠ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Úvaly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Arnošta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z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Pardubic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8 –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učitelka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1.a 2.stupni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2021 - ČŠI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Středočeského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kraje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–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pozice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školní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inspektorky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2004 – 2021 - ZŠ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Mukařov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Školní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88, 251 62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Mukařov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–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pozice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ředitelky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ZŠ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1992 – 2004 - ZŠ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Mukařov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Školní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88, 251 62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Mukařov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–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učitelka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1.a 2.stupni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1991 - ZŠ –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Nové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Město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pod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Smrkem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–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učitelka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2.stupni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1989 – 1991 - ZŠ v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Kouřimi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–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učitelka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2.stupni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1987 – 1989 - ZŠ Karla IV. V Ústí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nad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Labem,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učitelka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2.stupni</a:t>
            </a:r>
          </a:p>
          <a:p>
            <a:pPr algn="l"/>
            <a:endParaRPr lang="cs-CZ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Zájmy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</a:t>
            </a:r>
          </a:p>
          <a:p>
            <a:pPr algn="l"/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Výroba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keramiky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výtvarnictví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příroda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zpěv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rodina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0FC2F1-8395-07B7-D5BE-3F3CFC41B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8198" y="1526403"/>
            <a:ext cx="1400370" cy="17433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373CA2-232C-82FB-A484-5F10F2B51784}"/>
              </a:ext>
            </a:extLst>
          </p:cNvPr>
          <p:cNvSpPr txBox="1"/>
          <p:nvPr/>
        </p:nvSpPr>
        <p:spPr>
          <a:xfrm>
            <a:off x="6859280" y="2398062"/>
            <a:ext cx="880280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Kurzy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školení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k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doplnění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vzdělání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</a:t>
            </a:r>
          </a:p>
          <a:p>
            <a:pPr algn="l">
              <a:tabLst>
                <a:tab pos="628650" algn="l"/>
              </a:tabLst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2020 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Pikantnosti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školního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roku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2020/2021-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velký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přehled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legislativy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dokumentace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tabLst>
                <a:tab pos="628650" algn="l"/>
              </a:tabLst>
            </a:pPr>
            <a:r>
              <a:rPr lang="cs-CZ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Přímá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odpovědnost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starosty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účetní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dalších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osob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za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řízení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kontrolu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výdajů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obcí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</a:t>
            </a:r>
          </a:p>
          <a:p>
            <a:pPr algn="l">
              <a:tabLst>
                <a:tab pos="628650" algn="l"/>
              </a:tabLst>
            </a:pPr>
            <a:r>
              <a:rPr lang="cs-CZ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měst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příspěvkových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organizací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tabLst>
                <a:tab pos="628650" algn="l"/>
              </a:tabLst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2019 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Rozvoj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manažerských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dovedností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tabLst>
                <a:tab pos="628650" algn="l"/>
              </a:tabLst>
            </a:pPr>
            <a:r>
              <a:rPr lang="cs-CZ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Pedagog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paragrafy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škole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tabLst>
                <a:tab pos="628650" algn="l"/>
              </a:tabLst>
            </a:pPr>
            <a:r>
              <a:rPr lang="cs-CZ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Zdravotník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zotavovacích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akcí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tabLst>
                <a:tab pos="628650" algn="l"/>
              </a:tabLst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2016 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Inkluze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v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praxi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vaší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školy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tabLst>
                <a:tab pos="628650" algn="l"/>
              </a:tabLst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2014 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Pracovní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právo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v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praxi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ředitele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školy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tabLst>
                <a:tab pos="628650" algn="l"/>
              </a:tabLst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2013 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Školská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legislativa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–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aktuální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změny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školských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obecně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platných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právních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předpisech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–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Nový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občanský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zákoník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jeho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dopad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praxe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ředitelů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škol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školských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zařízení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tabLst>
                <a:tab pos="628650" algn="l"/>
              </a:tabLst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2012 </a:t>
            </a:r>
            <a:r>
              <a:rPr lang="cs-CZ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Školská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legislativa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–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aktuální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změny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školských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obecně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právních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předpisech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tabLst>
                <a:tab pos="628650" algn="l"/>
              </a:tabLst>
            </a:pPr>
            <a:r>
              <a:rPr lang="cs-CZ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Finanční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gramotnost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– Finance v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praxi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tabLst>
                <a:tab pos="628650" algn="l"/>
              </a:tabLst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2011 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Finanční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gramotnost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v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kostce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tabLst>
                <a:tab pos="628650" algn="l"/>
              </a:tabLst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2010</a:t>
            </a:r>
            <a:r>
              <a:rPr lang="cs-CZ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Kurz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manažerských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dovedností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pro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pracovníky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škol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školských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zařízení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tabLst>
                <a:tab pos="628650" algn="l"/>
              </a:tabLst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2008 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Aktualizace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Funkčního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studia FS I</a:t>
            </a:r>
          </a:p>
          <a:p>
            <a:pPr algn="l">
              <a:tabLst>
                <a:tab pos="628650" algn="l"/>
              </a:tabLst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2008 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Platy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platové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předpisy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veřejných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službách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správě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tabLst>
                <a:tab pos="628650" algn="l"/>
              </a:tabLst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2008 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Řízení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kvality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její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hodnocení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tabLst>
                <a:tab pos="628650" algn="l"/>
              </a:tabLst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2008 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Jak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účinně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komunikovat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médii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veřejností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tabLst>
                <a:tab pos="628650" algn="l"/>
              </a:tabLst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2007 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Studium pro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ředitele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škol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školských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zařízení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(FS I)</a:t>
            </a:r>
          </a:p>
          <a:p>
            <a:pPr algn="l">
              <a:tabLst>
                <a:tab pos="628650" algn="l"/>
              </a:tabLst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2006 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Ředitel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školy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školní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vzdělávací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program (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Kurikulární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reforma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vzdělání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I.)</a:t>
            </a:r>
          </a:p>
          <a:p>
            <a:pPr algn="l">
              <a:tabLst>
                <a:tab pos="628650" algn="l"/>
              </a:tabLst>
            </a:pPr>
            <a:r>
              <a:rPr lang="cs-CZ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Počítačová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grafika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digitální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fotografie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tabLst>
                <a:tab pos="628650" algn="l"/>
              </a:tabLst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2004 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Hospodaření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škol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školských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zařízení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485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C35BE6-00C0-4466-5572-57684B854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8750D-C7BB-22F7-2393-74545CA31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306" y="269110"/>
            <a:ext cx="17414543" cy="1257293"/>
          </a:xfrm>
        </p:spPr>
        <p:txBody>
          <a:bodyPr>
            <a:noAutofit/>
          </a:bodyPr>
          <a:lstStyle/>
          <a:p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DESATERO PŘEDŠKOLÁKA</a:t>
            </a:r>
            <a:endParaRPr lang="cs-CZ" sz="6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A98D7-84DA-09AD-7930-435131D05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75" y="156414"/>
            <a:ext cx="1265159" cy="1382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4D135D-99D3-6306-ED65-90DA51657100}"/>
              </a:ext>
            </a:extLst>
          </p:cNvPr>
          <p:cNvSpPr txBox="1"/>
          <p:nvPr/>
        </p:nvSpPr>
        <p:spPr>
          <a:xfrm>
            <a:off x="2407826" y="1922952"/>
            <a:ext cx="13711071" cy="7248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</a:t>
            </a:r>
            <a:r>
              <a:rPr lang="cs-CZ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Zručně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zachází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předměty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denní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potřeby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hračkami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pomůckami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nástroji</a:t>
            </a:r>
            <a:br>
              <a:rPr lang="cs-CZ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cs-CZ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pracuje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se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stavebnicemi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modeluje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stříhá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kreslí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maluje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skládá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papír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….)</a:t>
            </a:r>
          </a:p>
          <a:p>
            <a:pPr algn="l">
              <a:spcAft>
                <a:spcPts val="6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</a:t>
            </a:r>
            <a:r>
              <a:rPr lang="cs-CZ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Zvládá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činnosti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drobnými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předměty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korálky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drobné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stavební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prvky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apod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.)</a:t>
            </a:r>
          </a:p>
          <a:p>
            <a:pPr algn="l">
              <a:spcAft>
                <a:spcPts val="6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 </a:t>
            </a:r>
            <a:r>
              <a:rPr lang="cs-CZ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Má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osvojený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zafixovaný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špetkový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úchop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spcAft>
                <a:spcPts val="6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4. </a:t>
            </a:r>
            <a:r>
              <a:rPr lang="cs-CZ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Tahy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tužkou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jsou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plynulé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objevují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se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detaily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umí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vyjádřit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pohyb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spcAft>
                <a:spcPts val="6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5. </a:t>
            </a:r>
            <a:r>
              <a:rPr lang="cs-CZ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Umí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napodobit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základní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geometrické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obrazce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různé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tvary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popřípadě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písmena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spcAft>
                <a:spcPts val="6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6. </a:t>
            </a:r>
            <a:r>
              <a:rPr lang="cs-CZ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Rozlišuje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pravou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levou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stranu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pravou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levou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ruku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spcAft>
                <a:spcPts val="6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7. </a:t>
            </a:r>
            <a:r>
              <a:rPr lang="cs-CZ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Řadí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prvky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zpravidla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zleva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doprava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spcAft>
                <a:spcPts val="6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8. </a:t>
            </a:r>
            <a:r>
              <a:rPr lang="cs-CZ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Používá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pravou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či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levou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ruku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při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kreslení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či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v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jiných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činnostech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kde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se preference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ruky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uplatňuje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(je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pravidla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zřejmé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zda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je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dítě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pravák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či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levák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</a:t>
            </a:r>
          </a:p>
          <a:p>
            <a:pPr algn="l">
              <a:spcAft>
                <a:spcPts val="6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9. </a:t>
            </a:r>
            <a:r>
              <a:rPr lang="cs-CZ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Je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schopné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rozlišit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zrakové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sluchové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vjemy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porovnávat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podstatné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znaky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vlastnosti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předmětů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najít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jejich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společné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rozdílné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znaky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dokáže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složit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slovo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ze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slabik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nebo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obrázek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z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několika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tvarů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Rozpozná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rozdíly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mezi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hláskami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sluchově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rozloží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slovo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slabiky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Najde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rozdíly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dvou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obrazcích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či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doplní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detaily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algn="l">
              <a:spcAft>
                <a:spcPts val="6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10.</a:t>
            </a:r>
            <a:r>
              <a:rPr lang="cs-CZ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Udrží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soustředěnou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pozornost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činnosti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po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určitou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dobu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cca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10-15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minut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0076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3D33E3-3457-39CA-F94B-8C4166A73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47489-1A6C-07FE-B940-B8A2FFA7D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306" y="269110"/>
            <a:ext cx="17414543" cy="1257293"/>
          </a:xfrm>
        </p:spPr>
        <p:txBody>
          <a:bodyPr>
            <a:noAutofit/>
          </a:bodyPr>
          <a:lstStyle/>
          <a:p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DESATERO PŘEDŠKOLÁKA</a:t>
            </a:r>
            <a:endParaRPr lang="cs-CZ" sz="6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6975AE-E41C-76AE-C986-D6071458F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75" y="156414"/>
            <a:ext cx="1265159" cy="13820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91AEFB-EB85-08AA-6485-D1B2AE805CE1}"/>
              </a:ext>
            </a:extLst>
          </p:cNvPr>
          <p:cNvSpPr txBox="1"/>
          <p:nvPr/>
        </p:nvSpPr>
        <p:spPr>
          <a:xfrm>
            <a:off x="0" y="1884316"/>
            <a:ext cx="8807116" cy="8124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  <a:tabLst>
                <a:tab pos="352425" algn="l"/>
              </a:tabLst>
            </a:pPr>
            <a:r>
              <a:rPr lang="cs-CZ" sz="1800" b="1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Dítě by mělo být dostatečně fyzicky zdatné a pohybově vyspělé: </a:t>
            </a:r>
            <a:endParaRPr lang="en-US" sz="1800" b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352425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umí se postavit rovně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352425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umí běhat, skákat, překonávat překážky, pohybovat se v různém prostředí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352425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být přiměřeně obratné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352425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být pohybově aktivní po delší dobu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8600">
              <a:spcAft>
                <a:spcPts val="800"/>
              </a:spcAft>
              <a:tabLst>
                <a:tab pos="352425" algn="l"/>
              </a:tabLst>
            </a:pPr>
            <a:r>
              <a:rPr lang="cs-CZ" sz="1800" b="1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Dítě by mělo být samostatné v sebeobsluze </a:t>
            </a:r>
            <a:endParaRPr lang="en-US" sz="1800" b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352425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Umí se svléknout, </a:t>
            </a:r>
            <a:r>
              <a:rPr lang="cs-CZ" sz="1800" dirty="0" err="1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obléknout,obout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352425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Umí se najíst, používat příbor, nalít si nápoj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352425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Umí používat kapesník, umýt a osušit si ruce, používat toaletní papír a splachovací zařízení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352425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Umí zvládat drobné úklidové práce (posbírat a uklidit pomůcky a předměty na určené místo, připravit si pomůcky, srovnat hračky, uklidit po sobě papír od svačiny)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352425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Umí si udržet pořádek ve svých věcech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tabLst>
                <a:tab pos="352425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	</a:t>
            </a:r>
            <a:r>
              <a:rPr lang="cs-CZ" sz="1800" b="1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Dítě by mělo zvládat přiměřené jazykové a řečové dovednosti</a:t>
            </a:r>
            <a:endParaRPr lang="en-US" sz="1800" b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352425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Správně vyslovovat, mluvit ve větách, formulovat otázku, rozumět většině slov a výrazů užívaných v jeho prostředí 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352425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Mít přiměřenou slovní zásobu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352425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Přirozeně zvládat koordinaci ruky a oka, jemnou motoriku, pravolevou orientaci</a:t>
            </a:r>
          </a:p>
          <a:p>
            <a:pPr lvl="0">
              <a:spcAft>
                <a:spcPts val="800"/>
              </a:spcAft>
              <a:buClr>
                <a:srgbClr val="000000"/>
              </a:buClr>
              <a:tabLst>
                <a:tab pos="352425" algn="l"/>
              </a:tabLst>
            </a:pPr>
            <a:r>
              <a:rPr lang="cs-CZ" sz="1800" b="1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Dítě by mělo zvládat koordinaci ruky a oka, jemnou motoriku, pravolevou 	orientaci</a:t>
            </a:r>
            <a:endParaRPr lang="en-US" sz="1800" b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352425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Zručně zacházet s předměty denní potřeby, hračkami, pomůckami a nástroji (pracovat se stavebnicemi, modelovat, stříhat, kreslit, malovat)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352425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Držet správně tužku, vést stopu tužky, pastelu, štětce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352425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Rozlišovat pravou a levou stranu, pravou a levou ruku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Řadit prvky zleva doprava, zprava doleva, apod.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C266D-8C50-8347-52B7-AA9874F73989}"/>
              </a:ext>
            </a:extLst>
          </p:cNvPr>
          <p:cNvSpPr txBox="1"/>
          <p:nvPr/>
        </p:nvSpPr>
        <p:spPr>
          <a:xfrm>
            <a:off x="8703965" y="1884316"/>
            <a:ext cx="8839200" cy="791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52425">
              <a:spcAft>
                <a:spcPts val="800"/>
              </a:spcAf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cs-CZ" sz="1800" b="1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Dítě by mělo být schopné rozlišovat zrakové a sluchové vjemy</a:t>
            </a:r>
            <a:endParaRPr lang="en-US" sz="1800" b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defTabSz="352425"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Umí rozlišovat podstatné znaky předmětů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defTabSz="352425"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Umí skládat obrázky z několika tvarů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defTabSz="352425"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Umí rozlišovat jednoduché obrazné symboly a značky, písmena, číslice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defTabSz="352425"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Umí</a:t>
            </a:r>
            <a:r>
              <a:rPr lang="cs-CZ" sz="1800" dirty="0">
                <a:ln>
                  <a:noFill/>
                </a:ln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rozlišovat zvuky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defTabSz="352425">
              <a:spcAft>
                <a:spcPts val="800"/>
              </a:spcAft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Umí skládat slova z několika slabik. Sluchově rozlišit slovo na slabiky, vytleskat slabiky ve slově, rozeznávat počáteční hlásku ve slově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defTabSz="352425">
              <a:spcAft>
                <a:spcPts val="800"/>
              </a:spcAft>
            </a:pPr>
            <a:r>
              <a:rPr lang="cs-CZ" sz="1800" b="1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	Dítě by mělo zvládat jednoduché logické, myšlenkové a početní operace</a:t>
            </a:r>
            <a:endParaRPr lang="en-US" sz="1800" b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defTabSz="352425"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Chápe, že číslovka vyjadřuje počet, ukazovat na prstech počet, počítat po jedné a na prstech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defTabSz="352425"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Umí vyjmenovat číselnou řadu minimálně v rozsahu do šesti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defTabSz="352425"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Umí porovnat počet prvků (co je více, co je méně)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defTabSz="352425"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Umí rozpoznat tvary a tělesa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defTabSz="352425"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Umí rozlišovat a porovnávat vlastnosti předmětů (velikost, tvar), nacházet společné a rozdílné znaky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defTabSz="352425"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Přemýšlí a umí vést jednoduché úvahy, komentovat, co právě dělá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defTabSz="352425"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Dokáže řešit jednoduché problémy a situace, úlohy, hádanky, rébusy…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defTabSz="352425">
              <a:spcAft>
                <a:spcPts val="800"/>
              </a:spcAft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Umí se orientovat v časoprostorových pojmech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defTabSz="352425">
              <a:spcAft>
                <a:spcPts val="800"/>
              </a:spcAf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r>
              <a:rPr lang="cs-CZ" sz="1800" b="1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Dítě by mělo mít dostatečně rozvinutou záměrnou pozornost a paměť</a:t>
            </a:r>
            <a:endParaRPr lang="en-US" sz="1800" b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defTabSz="352425"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Dokáže se soustředit na činnost po určitou dobu (vcelku 10-15 minut)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defTabSz="352425"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Věnuje se soustředěně i činnostem, které pro něj nejsou aktuálně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defTabSz="352425"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Dokáže si zapamatovat, co prožilo, vidělo, slyšelo, </a:t>
            </a:r>
            <a:r>
              <a:rPr lang="cs-CZ" sz="1800" dirty="0" err="1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dokáýe</a:t>
            </a: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si po době vybavit a reprodukovat.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defTabSz="352425"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Znát </a:t>
            </a:r>
            <a:r>
              <a:rPr lang="cs-CZ" sz="1800" dirty="0" err="1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říkadla,básničky</a:t>
            </a: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písničky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defTabSz="352425">
              <a:spcAft>
                <a:spcPts val="800"/>
              </a:spcAft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Pracovat samostatně a postupovat podle pokynů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776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E2DFFB-1EBB-C48D-4142-B6941CB3F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F77A0-3AF8-41AD-E693-D77640E7D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306" y="269110"/>
            <a:ext cx="17414543" cy="1257293"/>
          </a:xfrm>
        </p:spPr>
        <p:txBody>
          <a:bodyPr>
            <a:noAutofit/>
          </a:bodyPr>
          <a:lstStyle/>
          <a:p>
            <a:r>
              <a:rPr lang="en-US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DESATERO PŘEDŠKOLÁKA</a:t>
            </a:r>
            <a:endParaRPr lang="cs-CZ" sz="6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30C106-B15F-0680-F3E8-73D478BC7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75" y="156414"/>
            <a:ext cx="1265159" cy="1382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9A93B9-BBB1-7F21-3279-091D9A6FA1D7}"/>
              </a:ext>
            </a:extLst>
          </p:cNvPr>
          <p:cNvSpPr txBox="1"/>
          <p:nvPr/>
        </p:nvSpPr>
        <p:spPr>
          <a:xfrm>
            <a:off x="136358" y="2066428"/>
            <a:ext cx="8807116" cy="5724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	</a:t>
            </a:r>
            <a:r>
              <a:rPr lang="cs-CZ" sz="1800" b="1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Dítě by mělo být přiměřeně citově a sociálně vyspělé a samostatné</a:t>
            </a:r>
            <a:endParaRPr lang="en-US" sz="1800" b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Nemá problém být část dne odloučeno od rodičů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Chová se kontrolovaně bez výkyvů v náladách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Umí adekvátně ovládnout své pocity (přiměřené reakce)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Umí uplatnit základní společenská pravidla ( zdraví, umí poprosit, poděkovat, omluvit se)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Navazuje kontakty s dítětem i dospělými a komunikuje s nimi, chová se přátelsky, citlivě a ohleduplně, bere ohledy na druhé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Dokáže se zapojit do práce ve skupině, adekvátně vyslovovat a obhajovat svůj názor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273050" algn="l"/>
              </a:tabLst>
            </a:pPr>
            <a:r>
              <a:rPr lang="cs-CZ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cs-CZ" sz="1800" b="1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Dítě je schopno vnímat přiměřené kult. podněty a projevovat se v tvořivých 	činnostech                   </a:t>
            </a:r>
            <a:endParaRPr lang="en-US" sz="1800" b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Dokáže pozorně sledovat a poslouchat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Dokáže se zúčastňovat dětských kulturních pořadů a akcí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Umí vyprávět o tom, co slyšelo, vidělo a vyjádřit svůj názor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Zajímá se o knihy, zná pohádky, příběhy. Umí reprodukovat říkadla, básničky, písničky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Dokáže malovat, kreslit, modelovat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ptos" panose="020B0004020202020204" pitchFamily="34" charset="0"/>
              <a:buChar char="-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Účastní se tvořivých a námětových her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C9675D-00BF-E2E0-3C40-C180BF10B141}"/>
              </a:ext>
            </a:extLst>
          </p:cNvPr>
          <p:cNvSpPr txBox="1"/>
          <p:nvPr/>
        </p:nvSpPr>
        <p:spPr>
          <a:xfrm>
            <a:off x="8943474" y="2054396"/>
            <a:ext cx="8807116" cy="3148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352425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	</a:t>
            </a:r>
            <a:r>
              <a:rPr lang="cs-CZ" sz="1800" b="1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Dítě by mělo být schopné přiměřeně se orientovat ve svém prostředí</a:t>
            </a:r>
            <a:endParaRPr lang="en-US" sz="1800" b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Vyzná se ve svém prostředí (domov, škola), spolehlivě se orientuje v blízkém prostředí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Zvládá běžné praktické činnosti a situace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Samostatně se obslouží, zvládá drobné úklidové práce a provádí drobné domácí úkony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Umí zvládat své chování a uvědomuje si možná nebezpečí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Mít elementární poznatky o sobě a svém prostředí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Rozumět běžným okolnostem, dějům, jevům, situacím, s nimiž se setkává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ptos" panose="020B0004020202020204" pitchFamily="34" charset="0"/>
              <a:buChar char="-"/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Má elementární povědomí o naší zemi, o existenci jiných zemí, národů.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915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446896-654E-CD19-8D3B-401C015CC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1D2F3-37B7-1DF0-1A7E-943414734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306" y="269110"/>
            <a:ext cx="17414543" cy="1257293"/>
          </a:xfrm>
        </p:spPr>
        <p:txBody>
          <a:bodyPr>
            <a:noAutofit/>
          </a:bodyPr>
          <a:lstStyle/>
          <a:p>
            <a:r>
              <a:rPr lang="cs-CZ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Vize Základní školy Oleška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56F6A-3021-BA28-8DE0-038615AFE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75" y="156414"/>
            <a:ext cx="1265159" cy="1382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2DFFD1-331B-A6EB-E494-ADFCA2F0919A}"/>
              </a:ext>
            </a:extLst>
          </p:cNvPr>
          <p:cNvSpPr txBox="1"/>
          <p:nvPr/>
        </p:nvSpPr>
        <p:spPr>
          <a:xfrm>
            <a:off x="198902" y="1938301"/>
            <a:ext cx="8807116" cy="565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	</a:t>
            </a:r>
            <a:r>
              <a:rPr lang="cs-CZ" sz="1800" b="1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Klima školy</a:t>
            </a:r>
          </a:p>
          <a:p>
            <a:pPr algn="just">
              <a:spcAft>
                <a:spcPts val="800"/>
              </a:spcAft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Škola je pro žáky bezpečné prostředí , ve kterém je dítě tím nejdůležitějším. </a:t>
            </a:r>
          </a:p>
          <a:p>
            <a:pPr algn="just">
              <a:spcAft>
                <a:spcPts val="800"/>
              </a:spcAft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všech úrovních (žáci, rodiče, pedagogové, zaměstnanci) je třeba pracovat na získání zodpovědnosti, samostatnosti, spolupráci a vzájemnému respektu.</a:t>
            </a:r>
          </a:p>
          <a:p>
            <a:pPr algn="just">
              <a:spcAft>
                <a:spcPts val="800"/>
              </a:spcAft>
              <a:tabLst>
                <a:tab pos="273050" algn="l"/>
              </a:tabLst>
            </a:pPr>
            <a:endParaRPr lang="cs-CZ" sz="1800" dirty="0">
              <a:ln>
                <a:noFill/>
              </a:ln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  <a:tabLst>
                <a:tab pos="273050" algn="l"/>
              </a:tabLst>
            </a:pPr>
            <a:r>
              <a:rPr lang="cs-CZ" sz="1800" b="1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Výuka</a:t>
            </a:r>
          </a:p>
          <a:p>
            <a:pPr algn="just">
              <a:spcAft>
                <a:spcPts val="800"/>
              </a:spcAft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 výuce je důležitý kvalitní proces učení, včetně individuálního přístupu k žákům.</a:t>
            </a:r>
          </a:p>
          <a:p>
            <a:pPr algn="just">
              <a:spcAft>
                <a:spcPts val="800"/>
              </a:spcAft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Samozřejmostí je formativní hodnocení a sebehodnocení dle předem promyšleného a všemi zúčastněnými pedagogy schváleného postupu.</a:t>
            </a:r>
          </a:p>
          <a:p>
            <a:pPr algn="just">
              <a:spcAft>
                <a:spcPts val="800"/>
              </a:spcAft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Jsme připraveni zajistit plnohodnotné vzdělávání i pro děti se SVP.</a:t>
            </a:r>
          </a:p>
          <a:p>
            <a:pPr algn="just">
              <a:spcAft>
                <a:spcPts val="800"/>
              </a:spcAft>
              <a:tabLst>
                <a:tab pos="273050" algn="l"/>
              </a:tabLst>
            </a:pPr>
            <a:endParaRPr lang="cs-CZ" sz="1800" dirty="0">
              <a:ln>
                <a:noFill/>
              </a:ln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  <a:tabLst>
                <a:tab pos="273050" algn="l"/>
              </a:tabLst>
            </a:pPr>
            <a:r>
              <a:rPr lang="cs-CZ" sz="1800" b="1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Chceme se stát otevřenou školou</a:t>
            </a:r>
          </a:p>
          <a:p>
            <a:pPr algn="just">
              <a:spcAft>
                <a:spcPts val="800"/>
              </a:spcAft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Naši žáci a žákyně ukončí na naší škole výuku 1.stupně tak, aby mohl úspěšně pokračovat na 2.stupni ZŠ v některé z okolních základních škol nebo na osmiletých gymnáziích.</a:t>
            </a:r>
          </a:p>
          <a:p>
            <a:pPr algn="ctr">
              <a:spcAft>
                <a:spcPts val="800"/>
              </a:spcAft>
              <a:tabLst>
                <a:tab pos="273050" algn="l"/>
              </a:tabLst>
            </a:pPr>
            <a:endParaRPr lang="cs-CZ" sz="1800" dirty="0">
              <a:ln>
                <a:noFill/>
              </a:ln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221BE-A2DE-59C3-0FBC-760216D88E68}"/>
              </a:ext>
            </a:extLst>
          </p:cNvPr>
          <p:cNvSpPr txBox="1"/>
          <p:nvPr/>
        </p:nvSpPr>
        <p:spPr>
          <a:xfrm>
            <a:off x="9208167" y="1938301"/>
            <a:ext cx="8203069" cy="7376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tabLst>
                <a:tab pos="273050" algn="l"/>
              </a:tabLst>
            </a:pPr>
            <a:r>
              <a:rPr lang="cs-CZ" sz="1800" b="1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Koncepce vzdělávání</a:t>
            </a:r>
          </a:p>
          <a:p>
            <a:pPr algn="just">
              <a:spcAft>
                <a:spcPts val="800"/>
              </a:spcAft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Výuku je potřeba podporovat vhodnými výukovými metodami s důrazem na celkový rozvoj osobnosti. Důležitá je spolupráce s rodiči i veřejností.</a:t>
            </a:r>
          </a:p>
          <a:p>
            <a:pPr algn="just">
              <a:spcAft>
                <a:spcPts val="800"/>
              </a:spcAft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Pedagogická oblast: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Tematická výuka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Tandemová výuka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Propojování ročníků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Plánování práce – spolupráce mezi pedagogy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Formativní výuka a hodnocení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Práce se ŠVP dle potřeb školy a v souladu s RVP</a:t>
            </a:r>
          </a:p>
          <a:p>
            <a:pPr marL="285750" indent="-285750" algn="just">
              <a:spcAft>
                <a:spcPts val="800"/>
              </a:spcAft>
              <a:buFontTx/>
              <a:buChar char="-"/>
              <a:tabLst>
                <a:tab pos="273050" algn="l"/>
              </a:tabLst>
            </a:pPr>
            <a:endParaRPr lang="cs-CZ" sz="1800" dirty="0">
              <a:ln>
                <a:noFill/>
              </a:ln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  <a:tabLst>
                <a:tab pos="273050" algn="l"/>
              </a:tabLst>
            </a:pPr>
            <a:r>
              <a:rPr lang="cs-CZ" sz="1800" b="1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Materiálně technická oblast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Škola bude nově zrekonstruovaná, moderně vybavená dle požadavků na vzdělávání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 škole  budou 3 kmenové učebny …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Obědy budou dodávány z blízké MŠ</a:t>
            </a:r>
          </a:p>
          <a:p>
            <a:pPr algn="ctr">
              <a:spcAft>
                <a:spcPts val="800"/>
              </a:spcAft>
              <a:tabLst>
                <a:tab pos="273050" algn="l"/>
              </a:tabLst>
            </a:pPr>
            <a:r>
              <a:rPr lang="cs-CZ" sz="1800" b="1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Institucionální a správní oblast: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Spolupráce s PPP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cs-CZ" sz="180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Spolupráce s okolními školami a školami stejného typu</a:t>
            </a:r>
          </a:p>
          <a:p>
            <a:pPr algn="just">
              <a:spcAft>
                <a:spcPts val="800"/>
              </a:spcAft>
              <a:tabLst>
                <a:tab pos="273050" algn="l"/>
              </a:tabLst>
            </a:pPr>
            <a:endParaRPr lang="cs-CZ" sz="1800" dirty="0">
              <a:ln>
                <a:noFill/>
              </a:ln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732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</TotalTime>
  <Words>1899</Words>
  <Application>Microsoft Office PowerPoint</Application>
  <PresentationFormat>Custom</PresentationFormat>
  <Paragraphs>194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Times New Roman</vt:lpstr>
      <vt:lpstr>Office Theme</vt:lpstr>
      <vt:lpstr>Oleška – nově otevřená základní škola</vt:lpstr>
      <vt:lpstr>Nově vybavené učebny</vt:lpstr>
      <vt:lpstr>Zahradní učebna</vt:lpstr>
      <vt:lpstr>Výdejna obědů</vt:lpstr>
      <vt:lpstr>PaedDr. Jana Novotná nar. 1964</vt:lpstr>
      <vt:lpstr>DESATERO PŘEDŠKOLÁKA</vt:lpstr>
      <vt:lpstr>DESATERO PŘEDŠKOLÁKA</vt:lpstr>
      <vt:lpstr>DESATERO PŘEDŠKOLÁKA</vt:lpstr>
      <vt:lpstr>Vize Základní školy Oleška</vt:lpstr>
      <vt:lpstr>Vize Základní školy Oleška</vt:lpstr>
    </vt:vector>
  </TitlesOfParts>
  <Company>Deloitte 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Vedral, Jan</dc:creator>
  <cp:lastModifiedBy>Vedral, Jan</cp:lastModifiedBy>
  <cp:revision>5</cp:revision>
  <dcterms:created xsi:type="dcterms:W3CDTF">2025-01-07T14:16:57Z</dcterms:created>
  <dcterms:modified xsi:type="dcterms:W3CDTF">2025-02-10T07:49:46Z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89256c7-9946-44df-b379-51beb93fd2d9_Enabled">
    <vt:lpwstr>true</vt:lpwstr>
  </property>
  <property fmtid="{D5CDD505-2E9C-101B-9397-08002B2CF9AE}" pid="3" name="MSIP_Label_589256c7-9946-44df-b379-51beb93fd2d9_SetDate">
    <vt:lpwstr>2025-01-07T15:03:03Z</vt:lpwstr>
  </property>
  <property fmtid="{D5CDD505-2E9C-101B-9397-08002B2CF9AE}" pid="4" name="MSIP_Label_589256c7-9946-44df-b379-51beb93fd2d9_Method">
    <vt:lpwstr>Privileged</vt:lpwstr>
  </property>
  <property fmtid="{D5CDD505-2E9C-101B-9397-08002B2CF9AE}" pid="5" name="MSIP_Label_589256c7-9946-44df-b379-51beb93fd2d9_Name">
    <vt:lpwstr>589256c7-9946-44df-b379-51beb93fd2d9</vt:lpwstr>
  </property>
  <property fmtid="{D5CDD505-2E9C-101B-9397-08002B2CF9AE}" pid="6" name="MSIP_Label_589256c7-9946-44df-b379-51beb93fd2d9_SiteId">
    <vt:lpwstr>36da45f1-dd2c-4d1f-af13-5abe46b99921</vt:lpwstr>
  </property>
  <property fmtid="{D5CDD505-2E9C-101B-9397-08002B2CF9AE}" pid="7" name="MSIP_Label_589256c7-9946-44df-b379-51beb93fd2d9_ActionId">
    <vt:lpwstr>f79a6f36-b57f-4529-bbb3-424b13900ee5</vt:lpwstr>
  </property>
  <property fmtid="{D5CDD505-2E9C-101B-9397-08002B2CF9AE}" pid="8" name="MSIP_Label_589256c7-9946-44df-b379-51beb93fd2d9_ContentBits">
    <vt:lpwstr>0</vt:lpwstr>
  </property>
</Properties>
</file>